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9" r:id="rId1"/>
  </p:sldMasterIdLst>
  <p:notesMasterIdLst>
    <p:notesMasterId r:id="rId18"/>
  </p:notesMasterIdLst>
  <p:handoutMasterIdLst>
    <p:handoutMasterId r:id="rId19"/>
  </p:handoutMasterIdLst>
  <p:sldIdLst>
    <p:sldId id="270" r:id="rId2"/>
    <p:sldId id="275" r:id="rId3"/>
    <p:sldId id="301" r:id="rId4"/>
    <p:sldId id="268" r:id="rId5"/>
    <p:sldId id="302" r:id="rId6"/>
    <p:sldId id="298" r:id="rId7"/>
    <p:sldId id="303" r:id="rId8"/>
    <p:sldId id="304" r:id="rId9"/>
    <p:sldId id="305" r:id="rId10"/>
    <p:sldId id="299" r:id="rId11"/>
    <p:sldId id="306" r:id="rId12"/>
    <p:sldId id="293" r:id="rId13"/>
    <p:sldId id="300" r:id="rId14"/>
    <p:sldId id="290" r:id="rId15"/>
    <p:sldId id="274" r:id="rId16"/>
    <p:sldId id="285" r:id="rId17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488" autoAdjust="0"/>
  </p:normalViewPr>
  <p:slideViewPr>
    <p:cSldViewPr snapToGrid="0" snapToObjects="1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24FD3F4-0FD3-4FDD-93B1-6E37022C4D3C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2020/6/23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855F6AB-8B2D-4C8E-B1E3-DA8942A7744B}" type="datetime1">
              <a:rPr lang="zh-CN" altLang="en-US" smtClean="0"/>
              <a:t>2020/6/23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C8A29C-844B-493A-966C-91983C18DEF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3D6AE6-F73B-41E4-A43A-9BEB7FCD4A9C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99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689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023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399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7669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136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8BB13C8-9520-4F14-82F4-BFD112ADDC7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3048044-98C3-4BF6-88F4-F3A19352CC6B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309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654590-2B6F-4254-A4BF-2677452EE58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A0F8645-D784-45D3-8C15-6FB0D810AB49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009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432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228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906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80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818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949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442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644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：形状 20">
            <a:extLst>
              <a:ext uri="{FF2B5EF4-FFF2-40B4-BE49-F238E27FC236}">
                <a16:creationId xmlns:a16="http://schemas.microsoft.com/office/drawing/2014/main" id="{63B165D0-0594-9843-A653-74260F146AE5}"/>
              </a:ext>
            </a:extLst>
          </p:cNvPr>
          <p:cNvSpPr/>
          <p:nvPr userDrawn="1"/>
        </p:nvSpPr>
        <p:spPr>
          <a:xfrm rot="10800000">
            <a:off x="4516427" y="1"/>
            <a:ext cx="7675573" cy="2322894"/>
          </a:xfrm>
          <a:custGeom>
            <a:avLst/>
            <a:gdLst>
              <a:gd name="connsiteX0" fmla="*/ 3447958 w 5216859"/>
              <a:gd name="connsiteY0" fmla="*/ 463 h 1478847"/>
              <a:gd name="connsiteX1" fmla="*/ 3570648 w 5216859"/>
              <a:gd name="connsiteY1" fmla="*/ 11997 h 1478847"/>
              <a:gd name="connsiteX2" fmla="*/ 4142148 w 5216859"/>
              <a:gd name="connsiteY2" fmla="*/ 850197 h 1478847"/>
              <a:gd name="connsiteX3" fmla="*/ 4942248 w 5216859"/>
              <a:gd name="connsiteY3" fmla="*/ 1174047 h 1478847"/>
              <a:gd name="connsiteX4" fmla="*/ 5164151 w 5216859"/>
              <a:gd name="connsiteY4" fmla="*/ 1405605 h 1478847"/>
              <a:gd name="connsiteX5" fmla="*/ 5216859 w 5216859"/>
              <a:gd name="connsiteY5" fmla="*/ 1478847 h 1478847"/>
              <a:gd name="connsiteX6" fmla="*/ 0 w 5216859"/>
              <a:gd name="connsiteY6" fmla="*/ 1478847 h 1478847"/>
              <a:gd name="connsiteX7" fmla="*/ 28985 w 5216859"/>
              <a:gd name="connsiteY7" fmla="*/ 1403243 h 1478847"/>
              <a:gd name="connsiteX8" fmla="*/ 560748 w 5216859"/>
              <a:gd name="connsiteY8" fmla="*/ 640647 h 1478847"/>
              <a:gd name="connsiteX9" fmla="*/ 2294298 w 5216859"/>
              <a:gd name="connsiteY9" fmla="*/ 373947 h 1478847"/>
              <a:gd name="connsiteX10" fmla="*/ 3447958 w 5216859"/>
              <a:gd name="connsiteY10" fmla="*/ 463 h 1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6859" h="1478847">
                <a:moveTo>
                  <a:pt x="3447958" y="463"/>
                </a:moveTo>
                <a:cubicBezTo>
                  <a:pt x="3491174" y="-1348"/>
                  <a:pt x="3532151" y="2075"/>
                  <a:pt x="3570648" y="11997"/>
                </a:cubicBezTo>
                <a:cubicBezTo>
                  <a:pt x="3878623" y="91372"/>
                  <a:pt x="3913548" y="656522"/>
                  <a:pt x="4142148" y="850197"/>
                </a:cubicBezTo>
                <a:cubicBezTo>
                  <a:pt x="4370748" y="1043872"/>
                  <a:pt x="4739048" y="1031172"/>
                  <a:pt x="4942248" y="1174047"/>
                </a:cubicBezTo>
                <a:cubicBezTo>
                  <a:pt x="5018448" y="1227625"/>
                  <a:pt x="5096434" y="1316029"/>
                  <a:pt x="5164151" y="1405605"/>
                </a:cubicBezTo>
                <a:lnTo>
                  <a:pt x="5216859" y="1478847"/>
                </a:lnTo>
                <a:lnTo>
                  <a:pt x="0" y="1478847"/>
                </a:lnTo>
                <a:lnTo>
                  <a:pt x="28985" y="1403243"/>
                </a:lnTo>
                <a:cubicBezTo>
                  <a:pt x="121408" y="1159760"/>
                  <a:pt x="267854" y="793047"/>
                  <a:pt x="560748" y="640647"/>
                </a:cubicBezTo>
                <a:cubicBezTo>
                  <a:pt x="951273" y="437447"/>
                  <a:pt x="1792648" y="478722"/>
                  <a:pt x="2294298" y="373947"/>
                </a:cubicBezTo>
                <a:cubicBezTo>
                  <a:pt x="2733242" y="282269"/>
                  <a:pt x="3145446" y="13138"/>
                  <a:pt x="3447958" y="46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任意多边形：形状 19">
            <a:extLst>
              <a:ext uri="{FF2B5EF4-FFF2-40B4-BE49-F238E27FC236}">
                <a16:creationId xmlns:a16="http://schemas.microsoft.com/office/drawing/2014/main" id="{31F8B615-0030-2047-8652-146BCEF22564}"/>
              </a:ext>
            </a:extLst>
          </p:cNvPr>
          <p:cNvSpPr/>
          <p:nvPr userDrawn="1"/>
        </p:nvSpPr>
        <p:spPr>
          <a:xfrm>
            <a:off x="0" y="3232602"/>
            <a:ext cx="7674963" cy="3625398"/>
          </a:xfrm>
          <a:custGeom>
            <a:avLst/>
            <a:gdLst>
              <a:gd name="connsiteX0" fmla="*/ 333366 w 2058995"/>
              <a:gd name="connsiteY0" fmla="*/ 940 h 972601"/>
              <a:gd name="connsiteX1" fmla="*/ 400050 w 2058995"/>
              <a:gd name="connsiteY1" fmla="*/ 1051 h 972601"/>
              <a:gd name="connsiteX2" fmla="*/ 952500 w 2058995"/>
              <a:gd name="connsiteY2" fmla="*/ 534451 h 972601"/>
              <a:gd name="connsiteX3" fmla="*/ 1924050 w 2058995"/>
              <a:gd name="connsiteY3" fmla="*/ 686851 h 972601"/>
              <a:gd name="connsiteX4" fmla="*/ 2054591 w 2058995"/>
              <a:gd name="connsiteY4" fmla="*/ 942966 h 972601"/>
              <a:gd name="connsiteX5" fmla="*/ 2058995 w 2058995"/>
              <a:gd name="connsiteY5" fmla="*/ 972601 h 972601"/>
              <a:gd name="connsiteX6" fmla="*/ 0 w 2058995"/>
              <a:gd name="connsiteY6" fmla="*/ 972601 h 972601"/>
              <a:gd name="connsiteX7" fmla="*/ 0 w 2058995"/>
              <a:gd name="connsiteY7" fmla="*/ 61952 h 972601"/>
              <a:gd name="connsiteX8" fmla="*/ 75605 w 2058995"/>
              <a:gd name="connsiteY8" fmla="*/ 42128 h 972601"/>
              <a:gd name="connsiteX9" fmla="*/ 333366 w 2058995"/>
              <a:gd name="connsiteY9" fmla="*/ 940 h 97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8995" h="972601">
                <a:moveTo>
                  <a:pt x="333366" y="940"/>
                </a:moveTo>
                <a:cubicBezTo>
                  <a:pt x="357485" y="-326"/>
                  <a:pt x="379809" y="-338"/>
                  <a:pt x="400050" y="1051"/>
                </a:cubicBezTo>
                <a:cubicBezTo>
                  <a:pt x="723900" y="23276"/>
                  <a:pt x="698500" y="420151"/>
                  <a:pt x="952500" y="534451"/>
                </a:cubicBezTo>
                <a:cubicBezTo>
                  <a:pt x="1206500" y="648751"/>
                  <a:pt x="1736725" y="556676"/>
                  <a:pt x="1924050" y="686851"/>
                </a:cubicBezTo>
                <a:cubicBezTo>
                  <a:pt x="1994297" y="735667"/>
                  <a:pt x="2033290" y="836275"/>
                  <a:pt x="2054591" y="942966"/>
                </a:cubicBezTo>
                <a:lnTo>
                  <a:pt x="2058995" y="972601"/>
                </a:lnTo>
                <a:lnTo>
                  <a:pt x="0" y="972601"/>
                </a:lnTo>
                <a:lnTo>
                  <a:pt x="0" y="61952"/>
                </a:lnTo>
                <a:lnTo>
                  <a:pt x="75605" y="42128"/>
                </a:lnTo>
                <a:cubicBezTo>
                  <a:pt x="172492" y="19804"/>
                  <a:pt x="261007" y="4735"/>
                  <a:pt x="333366" y="94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图片占位符 7">
            <a:extLst>
              <a:ext uri="{FF2B5EF4-FFF2-40B4-BE49-F238E27FC236}">
                <a16:creationId xmlns:a16="http://schemas.microsoft.com/office/drawing/2014/main" id="{05C21D6A-A628-2443-8075-ACD2B911C6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4338" y="481013"/>
            <a:ext cx="11368087" cy="5875337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42BB51D-E7C1-3746-85E9-889CCB24F7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01383" y="2552298"/>
            <a:ext cx="8789234" cy="1220477"/>
          </a:xfrm>
        </p:spPr>
        <p:txBody>
          <a:bodyPr rtlCol="0" anchor="b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noProof="0"/>
              <a:t>标题</a:t>
            </a: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7E016467-0564-6D4C-BF17-F4FA3991C1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01383" y="3919840"/>
            <a:ext cx="8789234" cy="846381"/>
          </a:xfrm>
        </p:spPr>
        <p:txBody>
          <a:bodyPr rtlCol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noProof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187689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(F)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3" name="直接连接符​​(S) 2">
            <a:extLst>
              <a:ext uri="{FF2B5EF4-FFF2-40B4-BE49-F238E27FC236}">
                <a16:creationId xmlns:a16="http://schemas.microsoft.com/office/drawing/2014/main" id="{85852ED6-B7AC-5148-BC43-09B76E856F9F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776AF7-97C9-4365-B2B5-E20C6BB04B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265238"/>
            <a:ext cx="10524344" cy="49117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1645148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(F)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33168214-BA64-4247-995E-0238E9E404F7}"/>
              </a:ext>
            </a:extLst>
          </p:cNvPr>
          <p:cNvSpPr/>
          <p:nvPr userDrawn="1"/>
        </p:nvSpPr>
        <p:spPr>
          <a:xfrm>
            <a:off x="413824" y="483781"/>
            <a:ext cx="5682176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8745AAA3-09E3-4504-B3FD-611C81F416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55634" y="37553"/>
            <a:ext cx="5536366" cy="6820447"/>
          </a:xfrm>
          <a:custGeom>
            <a:avLst/>
            <a:gdLst>
              <a:gd name="connsiteX0" fmla="*/ 4141175 w 5285281"/>
              <a:gd name="connsiteY0" fmla="*/ 950 h 6525434"/>
              <a:gd name="connsiteX1" fmla="*/ 5222879 w 5285281"/>
              <a:gd name="connsiteY1" fmla="*/ 82101 h 6525434"/>
              <a:gd name="connsiteX2" fmla="*/ 5285281 w 5285281"/>
              <a:gd name="connsiteY2" fmla="*/ 86253 h 6525434"/>
              <a:gd name="connsiteX3" fmla="*/ 5285281 w 5285281"/>
              <a:gd name="connsiteY3" fmla="*/ 6525434 h 6525434"/>
              <a:gd name="connsiteX4" fmla="*/ 338864 w 5285281"/>
              <a:gd name="connsiteY4" fmla="*/ 6525434 h 6525434"/>
              <a:gd name="connsiteX5" fmla="*/ 355504 w 5285281"/>
              <a:gd name="connsiteY5" fmla="*/ 6284640 h 6525434"/>
              <a:gd name="connsiteX6" fmla="*/ 122536 w 5285281"/>
              <a:gd name="connsiteY6" fmla="*/ 5603772 h 6525434"/>
              <a:gd name="connsiteX7" fmla="*/ 197419 w 5285281"/>
              <a:gd name="connsiteY7" fmla="*/ 4013697 h 6525434"/>
              <a:gd name="connsiteX8" fmla="*/ 1395542 w 5285281"/>
              <a:gd name="connsiteY8" fmla="*/ 2963334 h 6525434"/>
              <a:gd name="connsiteX9" fmla="*/ 2431419 w 5285281"/>
              <a:gd name="connsiteY9" fmla="*/ 2618748 h 6525434"/>
              <a:gd name="connsiteX10" fmla="*/ 2868234 w 5285281"/>
              <a:gd name="connsiteY10" fmla="*/ 1805029 h 6525434"/>
              <a:gd name="connsiteX11" fmla="*/ 2780871 w 5285281"/>
              <a:gd name="connsiteY11" fmla="*/ 941489 h 6525434"/>
              <a:gd name="connsiteX12" fmla="*/ 3783467 w 5285281"/>
              <a:gd name="connsiteY12" fmla="*/ 36433 h 6525434"/>
              <a:gd name="connsiteX13" fmla="*/ 4141175 w 5285281"/>
              <a:gd name="connsiteY13" fmla="*/ 950 h 652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85281" h="6525434">
                <a:moveTo>
                  <a:pt x="4141175" y="950"/>
                </a:moveTo>
                <a:cubicBezTo>
                  <a:pt x="4500573" y="-8197"/>
                  <a:pt x="4864065" y="50964"/>
                  <a:pt x="5222879" y="82101"/>
                </a:cubicBezTo>
                <a:cubicBezTo>
                  <a:pt x="5243679" y="82101"/>
                  <a:pt x="5264481" y="82101"/>
                  <a:pt x="5285281" y="86253"/>
                </a:cubicBezTo>
                <a:lnTo>
                  <a:pt x="5285281" y="6525434"/>
                </a:lnTo>
                <a:cubicBezTo>
                  <a:pt x="5285281" y="6525434"/>
                  <a:pt x="5285281" y="6525434"/>
                  <a:pt x="338864" y="6525434"/>
                </a:cubicBezTo>
                <a:cubicBezTo>
                  <a:pt x="355504" y="6446553"/>
                  <a:pt x="363825" y="6363521"/>
                  <a:pt x="355504" y="6284640"/>
                </a:cubicBezTo>
                <a:cubicBezTo>
                  <a:pt x="330543" y="6043845"/>
                  <a:pt x="205739" y="5827960"/>
                  <a:pt x="122536" y="5603772"/>
                </a:cubicBezTo>
                <a:cubicBezTo>
                  <a:pt x="-64671" y="5093121"/>
                  <a:pt x="-35550" y="4503589"/>
                  <a:pt x="197419" y="4013697"/>
                </a:cubicBezTo>
                <a:cubicBezTo>
                  <a:pt x="434547" y="3523804"/>
                  <a:pt x="875523" y="3137703"/>
                  <a:pt x="1395542" y="2963334"/>
                </a:cubicBezTo>
                <a:cubicBezTo>
                  <a:pt x="1740834" y="2851240"/>
                  <a:pt x="2127728" y="2822178"/>
                  <a:pt x="2431419" y="2618748"/>
                </a:cubicBezTo>
                <a:cubicBezTo>
                  <a:pt x="2693508" y="2436077"/>
                  <a:pt x="2864074" y="2124704"/>
                  <a:pt x="2868234" y="1805029"/>
                </a:cubicBezTo>
                <a:cubicBezTo>
                  <a:pt x="2872395" y="1514414"/>
                  <a:pt x="2747590" y="1232103"/>
                  <a:pt x="2780871" y="941489"/>
                </a:cubicBezTo>
                <a:cubicBezTo>
                  <a:pt x="2834953" y="464051"/>
                  <a:pt x="3309210" y="127769"/>
                  <a:pt x="3783467" y="36433"/>
                </a:cubicBezTo>
                <a:cubicBezTo>
                  <a:pt x="3902031" y="14637"/>
                  <a:pt x="4021376" y="3999"/>
                  <a:pt x="4141175" y="95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3703B7C-2DC4-C14C-A9CA-F1D21E7F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4791637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AD28B953-BDF8-6C47-ADCD-D3EAF78963C3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64837"/>
            <a:ext cx="4791636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B0C521-A2C1-48E6-B26C-DFF1B4FD42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265238"/>
            <a:ext cx="4791637" cy="49117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4854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：形状 8">
            <a:extLst>
              <a:ext uri="{FF2B5EF4-FFF2-40B4-BE49-F238E27FC236}">
                <a16:creationId xmlns:a16="http://schemas.microsoft.com/office/drawing/2014/main" id="{94B2908E-04B3-4B40-8DDD-1667E3F93DAE}"/>
              </a:ext>
            </a:extLst>
          </p:cNvPr>
          <p:cNvSpPr/>
          <p:nvPr userDrawn="1"/>
        </p:nvSpPr>
        <p:spPr>
          <a:xfrm rot="10800000">
            <a:off x="0" y="4362449"/>
            <a:ext cx="12192000" cy="2495550"/>
          </a:xfrm>
          <a:custGeom>
            <a:avLst/>
            <a:gdLst>
              <a:gd name="connsiteX0" fmla="*/ 0 w 12192000"/>
              <a:gd name="connsiteY0" fmla="*/ 0 h 2539624"/>
              <a:gd name="connsiteX1" fmla="*/ 12192000 w 12192000"/>
              <a:gd name="connsiteY1" fmla="*/ 0 h 2539624"/>
              <a:gd name="connsiteX2" fmla="*/ 12192000 w 12192000"/>
              <a:gd name="connsiteY2" fmla="*/ 1784674 h 2539624"/>
              <a:gd name="connsiteX3" fmla="*/ 12052232 w 12192000"/>
              <a:gd name="connsiteY3" fmla="*/ 1825247 h 2539624"/>
              <a:gd name="connsiteX4" fmla="*/ 10344150 w 12192000"/>
              <a:gd name="connsiteY4" fmla="*/ 2133600 h 2539624"/>
              <a:gd name="connsiteX5" fmla="*/ 7181850 w 12192000"/>
              <a:gd name="connsiteY5" fmla="*/ 1809750 h 2539624"/>
              <a:gd name="connsiteX6" fmla="*/ 2724150 w 12192000"/>
              <a:gd name="connsiteY6" fmla="*/ 2533650 h 2539624"/>
              <a:gd name="connsiteX7" fmla="*/ 64443 w 12192000"/>
              <a:gd name="connsiteY7" fmla="*/ 1610320 h 2539624"/>
              <a:gd name="connsiteX8" fmla="*/ 0 w 12192000"/>
              <a:gd name="connsiteY8" fmla="*/ 1575868 h 253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539624">
                <a:moveTo>
                  <a:pt x="0" y="0"/>
                </a:moveTo>
                <a:lnTo>
                  <a:pt x="12192000" y="0"/>
                </a:lnTo>
                <a:lnTo>
                  <a:pt x="12192000" y="1784674"/>
                </a:lnTo>
                <a:lnTo>
                  <a:pt x="12052232" y="1825247"/>
                </a:lnTo>
                <a:cubicBezTo>
                  <a:pt x="11558836" y="1963688"/>
                  <a:pt x="10923588" y="2113756"/>
                  <a:pt x="10344150" y="2133600"/>
                </a:cubicBezTo>
                <a:cubicBezTo>
                  <a:pt x="9417050" y="2165350"/>
                  <a:pt x="8451850" y="1743075"/>
                  <a:pt x="7181850" y="1809750"/>
                </a:cubicBezTo>
                <a:cubicBezTo>
                  <a:pt x="5911850" y="1876425"/>
                  <a:pt x="3997325" y="2613025"/>
                  <a:pt x="2724150" y="2533650"/>
                </a:cubicBezTo>
                <a:cubicBezTo>
                  <a:pt x="1769269" y="2474119"/>
                  <a:pt x="728663" y="1962746"/>
                  <a:pt x="64443" y="1610320"/>
                </a:cubicBezTo>
                <a:lnTo>
                  <a:pt x="0" y="157586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838822" y="1721223"/>
            <a:ext cx="4857421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文本占位符 2">
            <a:extLst>
              <a:ext uri="{FF2B5EF4-FFF2-40B4-BE49-F238E27FC236}">
                <a16:creationId xmlns:a16="http://schemas.microsoft.com/office/drawing/2014/main" id="{525A7DB0-14F0-B341-AEBA-0DC92D001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3197" y="2038570"/>
            <a:ext cx="408614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3" name="长方形 22">
            <a:extLst>
              <a:ext uri="{FF2B5EF4-FFF2-40B4-BE49-F238E27FC236}">
                <a16:creationId xmlns:a16="http://schemas.microsoft.com/office/drawing/2014/main" id="{79D42B85-1179-7D46-AE33-2B64EEFC44B2}"/>
              </a:ext>
            </a:extLst>
          </p:cNvPr>
          <p:cNvSpPr/>
          <p:nvPr userDrawn="1"/>
        </p:nvSpPr>
        <p:spPr>
          <a:xfrm>
            <a:off x="6495759" y="1721223"/>
            <a:ext cx="4858040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2197AEE6-BBEC-494F-985F-3855AE4B14B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854754" y="2038570"/>
            <a:ext cx="408666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C2E270DF-A15A-D547-8882-6E5797B2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28" name="直接连接符​​(S) 27">
            <a:extLst>
              <a:ext uri="{FF2B5EF4-FFF2-40B4-BE49-F238E27FC236}">
                <a16:creationId xmlns:a16="http://schemas.microsoft.com/office/drawing/2014/main" id="{79B3613A-9294-EA43-9505-F156E86E6E10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2E4B45-6E8A-44C6-9117-DF2BA981288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63195" y="2885581"/>
            <a:ext cx="4086147" cy="310246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2B29B9FA-7273-4615-BD56-12D6427D02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61067" y="2885581"/>
            <a:ext cx="4086667" cy="310246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093508-506F-4731-B6DA-F6E8F8B095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FECCED4-C13D-4D1F-B8FC-A7B400CA580B}" type="datetime1">
              <a:rPr lang="zh-CN" altLang="en-US" smtClean="0"/>
              <a:t>2020/6/23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0CFF9F-3D1C-430B-BECE-49D87C7AE9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D95F5F-990E-4917-82C6-FBFD4547AF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03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：形状 6">
            <a:extLst>
              <a:ext uri="{FF2B5EF4-FFF2-40B4-BE49-F238E27FC236}">
                <a16:creationId xmlns:a16="http://schemas.microsoft.com/office/drawing/2014/main" id="{E0728D6F-9DC1-CD49-A2D6-834724E8AF3F}"/>
              </a:ext>
            </a:extLst>
          </p:cNvPr>
          <p:cNvSpPr/>
          <p:nvPr userDrawn="1"/>
        </p:nvSpPr>
        <p:spPr>
          <a:xfrm>
            <a:off x="0" y="0"/>
            <a:ext cx="12181097" cy="4981942"/>
          </a:xfrm>
          <a:custGeom>
            <a:avLst/>
            <a:gdLst>
              <a:gd name="connsiteX0" fmla="*/ 0 w 2412595"/>
              <a:gd name="connsiteY0" fmla="*/ 0 h 1044036"/>
              <a:gd name="connsiteX1" fmla="*/ 2412595 w 2412595"/>
              <a:gd name="connsiteY1" fmla="*/ 0 h 1044036"/>
              <a:gd name="connsiteX2" fmla="*/ 2328863 w 2412595"/>
              <a:gd name="connsiteY2" fmla="*/ 69540 h 1044036"/>
              <a:gd name="connsiteX3" fmla="*/ 2000250 w 2412595"/>
              <a:gd name="connsiteY3" fmla="*/ 285750 h 1044036"/>
              <a:gd name="connsiteX4" fmla="*/ 1162050 w 2412595"/>
              <a:gd name="connsiteY4" fmla="*/ 400050 h 1044036"/>
              <a:gd name="connsiteX5" fmla="*/ 552450 w 2412595"/>
              <a:gd name="connsiteY5" fmla="*/ 952500 h 1044036"/>
              <a:gd name="connsiteX6" fmla="*/ 107640 w 2412595"/>
              <a:gd name="connsiteY6" fmla="*/ 1035825 h 1044036"/>
              <a:gd name="connsiteX7" fmla="*/ 0 w 2412595"/>
              <a:gd name="connsiteY7" fmla="*/ 1044036 h 1044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2595" h="1044036">
                <a:moveTo>
                  <a:pt x="0" y="0"/>
                </a:moveTo>
                <a:lnTo>
                  <a:pt x="2412595" y="0"/>
                </a:lnTo>
                <a:lnTo>
                  <a:pt x="2328863" y="69540"/>
                </a:lnTo>
                <a:cubicBezTo>
                  <a:pt x="2215753" y="160139"/>
                  <a:pt x="2095500" y="245269"/>
                  <a:pt x="2000250" y="285750"/>
                </a:cubicBezTo>
                <a:cubicBezTo>
                  <a:pt x="1746250" y="393700"/>
                  <a:pt x="1403350" y="288925"/>
                  <a:pt x="1162050" y="400050"/>
                </a:cubicBezTo>
                <a:cubicBezTo>
                  <a:pt x="920750" y="511175"/>
                  <a:pt x="844550" y="841375"/>
                  <a:pt x="552450" y="952500"/>
                </a:cubicBezTo>
                <a:cubicBezTo>
                  <a:pt x="442913" y="994172"/>
                  <a:pt x="278904" y="1019770"/>
                  <a:pt x="107640" y="1035825"/>
                </a:cubicBezTo>
                <a:lnTo>
                  <a:pt x="0" y="104403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1" name="图片占位符 30">
            <a:extLst>
              <a:ext uri="{FF2B5EF4-FFF2-40B4-BE49-F238E27FC236}">
                <a16:creationId xmlns:a16="http://schemas.microsoft.com/office/drawing/2014/main" id="{2120EC90-BDC2-0E4B-9A3F-97CA90AA39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298096" cy="6858000"/>
          </a:xfrm>
          <a:custGeom>
            <a:avLst/>
            <a:gdLst>
              <a:gd name="connsiteX0" fmla="*/ 0 w 9298096"/>
              <a:gd name="connsiteY0" fmla="*/ 0 h 6858000"/>
              <a:gd name="connsiteX1" fmla="*/ 8705997 w 9298096"/>
              <a:gd name="connsiteY1" fmla="*/ 0 h 6858000"/>
              <a:gd name="connsiteX2" fmla="*/ 8676710 w 9298096"/>
              <a:gd name="connsiteY2" fmla="*/ 366601 h 6858000"/>
              <a:gd name="connsiteX3" fmla="*/ 9086747 w 9298096"/>
              <a:gd name="connsiteY3" fmla="*/ 1403199 h 6858000"/>
              <a:gd name="connsiteX4" fmla="*/ 9297958 w 9298096"/>
              <a:gd name="connsiteY4" fmla="*/ 2314162 h 6858000"/>
              <a:gd name="connsiteX5" fmla="*/ 9298096 w 9298096"/>
              <a:gd name="connsiteY5" fmla="*/ 2513013 h 6858000"/>
              <a:gd name="connsiteX6" fmla="*/ 6405563 w 9298096"/>
              <a:gd name="connsiteY6" fmla="*/ 2513013 h 6858000"/>
              <a:gd name="connsiteX7" fmla="*/ 6405563 w 9298096"/>
              <a:gd name="connsiteY7" fmla="*/ 5528005 h 6858000"/>
              <a:gd name="connsiteX8" fmla="*/ 6380081 w 9298096"/>
              <a:gd name="connsiteY8" fmla="*/ 5533593 h 6858000"/>
              <a:gd name="connsiteX9" fmla="*/ 5022973 w 9298096"/>
              <a:gd name="connsiteY9" fmla="*/ 5947798 h 6858000"/>
              <a:gd name="connsiteX10" fmla="*/ 4312498 w 9298096"/>
              <a:gd name="connsiteY10" fmla="*/ 6826871 h 6858000"/>
              <a:gd name="connsiteX11" fmla="*/ 4305141 w 9298096"/>
              <a:gd name="connsiteY11" fmla="*/ 6858000 h 6858000"/>
              <a:gd name="connsiteX12" fmla="*/ 0 w 9298096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298096" h="6858000">
                <a:moveTo>
                  <a:pt x="0" y="0"/>
                </a:moveTo>
                <a:cubicBezTo>
                  <a:pt x="0" y="0"/>
                  <a:pt x="0" y="0"/>
                  <a:pt x="8705997" y="0"/>
                </a:cubicBezTo>
                <a:cubicBezTo>
                  <a:pt x="8676710" y="120093"/>
                  <a:pt x="8662063" y="246508"/>
                  <a:pt x="8676710" y="366601"/>
                </a:cubicBezTo>
                <a:cubicBezTo>
                  <a:pt x="8720642" y="733203"/>
                  <a:pt x="8940304" y="1061881"/>
                  <a:pt x="9086747" y="1403199"/>
                </a:cubicBezTo>
                <a:cubicBezTo>
                  <a:pt x="9210308" y="1694743"/>
                  <a:pt x="9280326" y="2003174"/>
                  <a:pt x="9297958" y="2314162"/>
                </a:cubicBezTo>
                <a:lnTo>
                  <a:pt x="9298096" y="2513013"/>
                </a:lnTo>
                <a:lnTo>
                  <a:pt x="6405563" y="2513013"/>
                </a:lnTo>
                <a:lnTo>
                  <a:pt x="6405563" y="5528005"/>
                </a:lnTo>
                <a:lnTo>
                  <a:pt x="6380081" y="5533593"/>
                </a:lnTo>
                <a:cubicBezTo>
                  <a:pt x="5907118" y="5632552"/>
                  <a:pt x="5423859" y="5715512"/>
                  <a:pt x="5022973" y="5947798"/>
                </a:cubicBezTo>
                <a:cubicBezTo>
                  <a:pt x="4677003" y="6156381"/>
                  <a:pt x="4421644" y="6475183"/>
                  <a:pt x="4312498" y="6826871"/>
                </a:cubicBezTo>
                <a:lnTo>
                  <a:pt x="430514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21" name="长方形 20">
            <a:extLst>
              <a:ext uri="{FF2B5EF4-FFF2-40B4-BE49-F238E27FC236}">
                <a16:creationId xmlns:a16="http://schemas.microsoft.com/office/drawing/2014/main" id="{F8985295-F0BC-9B4D-981C-D474C9EDECD0}"/>
              </a:ext>
            </a:extLst>
          </p:cNvPr>
          <p:cNvSpPr/>
          <p:nvPr userDrawn="1"/>
        </p:nvSpPr>
        <p:spPr>
          <a:xfrm>
            <a:off x="6405102" y="2512661"/>
            <a:ext cx="5284607" cy="43453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5CB02C94-6046-2E46-BE22-98A994B1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867" y="2763704"/>
            <a:ext cx="45590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E80620B5-CD54-A44A-A690-BB5E58FBDA77}"/>
              </a:ext>
            </a:extLst>
          </p:cNvPr>
          <p:cNvCxnSpPr>
            <a:cxnSpLocks/>
          </p:cNvCxnSpPr>
          <p:nvPr userDrawn="1"/>
        </p:nvCxnSpPr>
        <p:spPr>
          <a:xfrm>
            <a:off x="6767867" y="3347504"/>
            <a:ext cx="444369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33D35FF-5668-47B8-A93C-30923509CC0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67513" y="3348038"/>
            <a:ext cx="4559074" cy="3008312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17143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D12C34A-CFB5-4FEF-8890-35108A34EACA}" type="datetime1">
              <a:rPr lang="zh-CN" altLang="en-US" smtClean="0"/>
              <a:t>2020/6/23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9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D9B7248-6025-0744-9C6E-BC6F9FDB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4367D3-6495-C045-872D-F4C6CB656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CC2195-E771-AB42-B5A7-7832D8F41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83A700D-9F27-410D-B1B8-E3C667347E2A}" type="datetime1">
              <a:rPr lang="zh-CN" altLang="en-US" smtClean="0"/>
              <a:t>2020/6/23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7F28BA-DFC0-3946-9FE9-DE388CB02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DF77CB-EF35-DF4C-95FE-31419B6CA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6940" y="6492875"/>
            <a:ext cx="4168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82" r:id="rId3"/>
    <p:sldLayoutId id="2147483687" r:id="rId4"/>
    <p:sldLayoutId id="2147483693" r:id="rId5"/>
    <p:sldLayoutId id="2147483676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 descr="花的特写">
            <a:extLst>
              <a:ext uri="{FF2B5EF4-FFF2-40B4-BE49-F238E27FC236}">
                <a16:creationId xmlns:a16="http://schemas.microsoft.com/office/drawing/2014/main" id="{5A8C014E-25AF-4B1A-85C4-1B34CBEC7E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alphaModFix amt="35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9446" y="491331"/>
            <a:ext cx="11368087" cy="5875337"/>
          </a:xfr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4A2D73A5-4430-0F47-84CE-C3324CEBA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338" y="2552298"/>
            <a:ext cx="11066662" cy="1220477"/>
          </a:xfrm>
        </p:spPr>
        <p:txBody>
          <a:bodyPr rtlCol="0">
            <a:normAutofit/>
          </a:bodyPr>
          <a:lstStyle/>
          <a:p>
            <a:r>
              <a:rPr lang="en-US" altLang="zh-CN" dirty="0"/>
              <a:t>08 | </a:t>
            </a:r>
            <a:r>
              <a:rPr lang="zh-CN" altLang="en-US" dirty="0"/>
              <a:t>内核初始化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9107CE13-DFD5-424B-B4BF-ADF75F3976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zh-CN" altLang="en-US" dirty="0"/>
              <a:t>生意做大了就得成立公司</a:t>
            </a:r>
          </a:p>
        </p:txBody>
      </p:sp>
    </p:spTree>
    <p:extLst>
      <p:ext uri="{BB962C8B-B14F-4D97-AF65-F5344CB8AC3E}">
        <p14:creationId xmlns:p14="http://schemas.microsoft.com/office/powerpoint/2010/main" val="2221651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426566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我们再回到 </a:t>
            </a:r>
            <a:r>
              <a:rPr lang="en-US" altLang="zh-CN" b="1" dirty="0"/>
              <a:t>1 </a:t>
            </a:r>
            <a:r>
              <a:rPr lang="zh-CN" altLang="en-US" b="1" dirty="0"/>
              <a:t>号进程启动</a:t>
            </a:r>
            <a:r>
              <a:rPr lang="zh-CN" altLang="en-US" dirty="0"/>
              <a:t>的过程。当前执行 </a:t>
            </a:r>
            <a:r>
              <a:rPr lang="en-US" altLang="zh-CN" dirty="0" err="1"/>
              <a:t>kernel_thread</a:t>
            </a:r>
            <a:r>
              <a:rPr lang="en-US" altLang="zh-CN" dirty="0"/>
              <a:t> </a:t>
            </a:r>
            <a:r>
              <a:rPr lang="zh-CN" altLang="en-US" dirty="0"/>
              <a:t>这个函数的时候，我们</a:t>
            </a:r>
            <a:r>
              <a:rPr lang="zh-CN" altLang="en-US" b="1" dirty="0"/>
              <a:t>还在内核态</a:t>
            </a:r>
            <a:r>
              <a:rPr lang="zh-CN" altLang="en-US" dirty="0"/>
              <a:t>，现在我们就来跨越这道屏障，</a:t>
            </a:r>
            <a:r>
              <a:rPr lang="zh-CN" altLang="en-US" b="1" dirty="0"/>
              <a:t>到用户态去运行一个程序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这就说明，</a:t>
            </a:r>
            <a:r>
              <a:rPr lang="en-US" altLang="zh-CN" dirty="0"/>
              <a:t>1 </a:t>
            </a:r>
            <a:r>
              <a:rPr lang="zh-CN" altLang="en-US" dirty="0"/>
              <a:t>号进程运行的是一个文件。</a:t>
            </a:r>
            <a:endParaRPr lang="en-US" altLang="zh-CN" dirty="0"/>
          </a:p>
          <a:p>
            <a:r>
              <a:rPr lang="zh-CN" altLang="en-US" dirty="0"/>
              <a:t>前面讲系统调用的时候，</a:t>
            </a:r>
            <a:r>
              <a:rPr lang="en-US" altLang="zh-CN" dirty="0" err="1"/>
              <a:t>execve</a:t>
            </a:r>
            <a:r>
              <a:rPr lang="en-US" altLang="zh-CN" dirty="0"/>
              <a:t> </a:t>
            </a:r>
            <a:r>
              <a:rPr lang="zh-CN" altLang="en-US" dirty="0"/>
              <a:t>是一个系统调用，它的作用是运行一个执行文件。加一个 </a:t>
            </a:r>
            <a:r>
              <a:rPr lang="en-US" altLang="zh-CN" dirty="0"/>
              <a:t>do_ </a:t>
            </a:r>
            <a:r>
              <a:rPr lang="zh-CN" altLang="en-US" dirty="0"/>
              <a:t>的往往是内核系统调用的实现。没错，这就是一个系统调用。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从内核态到用户态</a:t>
            </a:r>
            <a:endParaRPr 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C18C46B-FC87-470B-A961-ABCAEF3ED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91523"/>
            <a:ext cx="6096000" cy="146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99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426566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我要运行一个程序，需要加载</a:t>
            </a:r>
            <a:r>
              <a:rPr lang="zh-CN" altLang="en-US" b="1" dirty="0"/>
              <a:t>这个二进制文件</a:t>
            </a:r>
            <a:r>
              <a:rPr lang="zh-CN" altLang="en-US" dirty="0"/>
              <a:t>，这就是我们常说的</a:t>
            </a:r>
            <a:r>
              <a:rPr lang="zh-CN" altLang="en-US" b="1" dirty="0"/>
              <a:t>项目执行计划书。</a:t>
            </a:r>
            <a:r>
              <a:rPr lang="zh-CN" altLang="en-US" dirty="0"/>
              <a:t>它是有一定格式的。</a:t>
            </a:r>
            <a:r>
              <a:rPr lang="en-US" altLang="zh-CN" dirty="0"/>
              <a:t>Linux </a:t>
            </a:r>
            <a:r>
              <a:rPr lang="zh-CN" altLang="en-US" dirty="0"/>
              <a:t>下一个常用的格式是 </a:t>
            </a:r>
            <a:r>
              <a:rPr lang="en-US" altLang="zh-CN" b="1" dirty="0"/>
              <a:t>ELF</a:t>
            </a:r>
            <a:r>
              <a:rPr lang="zh-CN" altLang="en-US" b="1" dirty="0"/>
              <a:t>（</a:t>
            </a:r>
            <a:r>
              <a:rPr lang="en-US" altLang="zh-CN" b="1" dirty="0"/>
              <a:t>Executable and Linkable Format</a:t>
            </a:r>
            <a:r>
              <a:rPr lang="zh-CN" altLang="en-US" b="1" dirty="0"/>
              <a:t>，可执行与可链接格式）</a:t>
            </a:r>
            <a:r>
              <a:rPr lang="zh-CN" altLang="en-US" dirty="0"/>
              <a:t>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从内核态到用户态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26709E-5DB7-44BF-88E8-4DC6AE5B9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717" y="972937"/>
            <a:ext cx="6175283" cy="268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543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en-US" altLang="zh-CN" dirty="0" err="1"/>
              <a:t>init</a:t>
            </a:r>
            <a:r>
              <a:rPr lang="en-US" altLang="zh-CN" dirty="0"/>
              <a:t> </a:t>
            </a:r>
            <a:r>
              <a:rPr lang="zh-CN" altLang="en-US" dirty="0"/>
              <a:t>终于从内核到用户态了。一开始到用户态的是 </a:t>
            </a:r>
            <a:r>
              <a:rPr lang="en-US" altLang="zh-CN" dirty="0" err="1"/>
              <a:t>ramdisk</a:t>
            </a:r>
            <a:r>
              <a:rPr lang="en-US" altLang="zh-CN" dirty="0"/>
              <a:t> </a:t>
            </a:r>
            <a:r>
              <a:rPr lang="zh-CN" altLang="en-US" dirty="0"/>
              <a:t>的 </a:t>
            </a:r>
            <a:r>
              <a:rPr lang="en-US" altLang="zh-CN" dirty="0" err="1"/>
              <a:t>init</a:t>
            </a:r>
            <a:r>
              <a:rPr lang="zh-CN" altLang="en-US" dirty="0"/>
              <a:t>，后来会启动真正根文件系统上的 </a:t>
            </a:r>
            <a:r>
              <a:rPr lang="en-US" altLang="zh-CN" dirty="0" err="1"/>
              <a:t>init</a:t>
            </a:r>
            <a:r>
              <a:rPr lang="zh-CN" altLang="en-US" dirty="0"/>
              <a:t>，成为所有用户态进程的祖先。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但是存储系统越来越多了，如果所有市面上的存储系统的驱动都默认放进内核，</a:t>
            </a:r>
            <a:r>
              <a:rPr lang="zh-CN" altLang="en-US" b="1" dirty="0"/>
              <a:t>内核就太大了</a:t>
            </a:r>
            <a:r>
              <a:rPr lang="zh-CN" altLang="en-US" dirty="0"/>
              <a:t>。这该怎么办呢？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先别忙着高兴，</a:t>
            </a:r>
            <a:r>
              <a:rPr lang="en-US" altLang="zh-CN" dirty="0" err="1"/>
              <a:t>rest_init</a:t>
            </a:r>
            <a:r>
              <a:rPr lang="en-US" altLang="zh-CN" dirty="0"/>
              <a:t> </a:t>
            </a:r>
            <a:r>
              <a:rPr lang="zh-CN" altLang="en-US" dirty="0"/>
              <a:t>的第一个大事情才完成。我们仅仅</a:t>
            </a:r>
            <a:r>
              <a:rPr lang="zh-CN" altLang="en-US" b="1" dirty="0"/>
              <a:t>形成了用户态所有进程的祖先</a:t>
            </a:r>
            <a:r>
              <a:rPr lang="zh-CN" altLang="en-US" dirty="0"/>
              <a:t>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 err="1"/>
              <a:t>ramdisk</a:t>
            </a:r>
            <a:r>
              <a:rPr lang="en-US" altLang="zh-CN" dirty="0"/>
              <a:t> </a:t>
            </a:r>
            <a:r>
              <a:rPr lang="zh-CN" altLang="en-US" dirty="0"/>
              <a:t>的作用</a:t>
            </a:r>
            <a:endParaRPr 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0028752-7B88-49EE-B0C3-318806DC8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631" y="64324"/>
            <a:ext cx="6251997" cy="304584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75F68A-C2DB-4D30-99F1-0FD0B21E7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5857394" cy="2116451"/>
          </a:xfrm>
          <a:prstGeom prst="rect">
            <a:avLst/>
          </a:prstGeom>
        </p:spPr>
      </p:pic>
      <p:sp>
        <p:nvSpPr>
          <p:cNvPr id="4" name="箭头: 下弧形 3">
            <a:extLst>
              <a:ext uri="{FF2B5EF4-FFF2-40B4-BE49-F238E27FC236}">
                <a16:creationId xmlns:a16="http://schemas.microsoft.com/office/drawing/2014/main" id="{E1DD337F-D5F7-4853-8696-8AE30EAC061D}"/>
              </a:ext>
            </a:extLst>
          </p:cNvPr>
          <p:cNvSpPr/>
          <p:nvPr/>
        </p:nvSpPr>
        <p:spPr>
          <a:xfrm>
            <a:off x="4169328" y="2541864"/>
            <a:ext cx="1926672" cy="45300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箭头: 下弧形 4">
            <a:extLst>
              <a:ext uri="{FF2B5EF4-FFF2-40B4-BE49-F238E27FC236}">
                <a16:creationId xmlns:a16="http://schemas.microsoft.com/office/drawing/2014/main" id="{954FEA80-F647-42B7-854F-D2AE0F7208C2}"/>
              </a:ext>
            </a:extLst>
          </p:cNvPr>
          <p:cNvSpPr/>
          <p:nvPr/>
        </p:nvSpPr>
        <p:spPr>
          <a:xfrm>
            <a:off x="4471332" y="4504888"/>
            <a:ext cx="1778466" cy="51172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673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用户态的所有进程都有大师兄了</a:t>
            </a:r>
            <a:r>
              <a:rPr lang="en-US" altLang="zh-CN" dirty="0"/>
              <a:t>(1</a:t>
            </a:r>
            <a:r>
              <a:rPr lang="zh-CN" altLang="en-US" dirty="0"/>
              <a:t>号进程</a:t>
            </a:r>
            <a:r>
              <a:rPr lang="en-US" altLang="zh-CN" dirty="0"/>
              <a:t>)</a:t>
            </a:r>
            <a:r>
              <a:rPr lang="zh-CN" altLang="en-US" dirty="0"/>
              <a:t>，那</a:t>
            </a:r>
            <a:r>
              <a:rPr lang="zh-CN" altLang="en-US" b="1" dirty="0"/>
              <a:t>内核态</a:t>
            </a:r>
            <a:r>
              <a:rPr lang="zh-CN" altLang="en-US" dirty="0"/>
              <a:t>的进程有没有一个人统一管起来呢？有的，</a:t>
            </a:r>
            <a:r>
              <a:rPr lang="en-US" altLang="zh-CN" dirty="0" err="1"/>
              <a:t>rest_init</a:t>
            </a:r>
            <a:r>
              <a:rPr lang="en-US" altLang="zh-CN" dirty="0"/>
              <a:t> </a:t>
            </a:r>
            <a:r>
              <a:rPr lang="zh-CN" altLang="en-US" dirty="0"/>
              <a:t>第二大事情就是</a:t>
            </a:r>
            <a:r>
              <a:rPr lang="zh-CN" altLang="en-US" b="1" dirty="0"/>
              <a:t>第三个进程，就是 </a:t>
            </a:r>
            <a:r>
              <a:rPr lang="en-US" altLang="zh-CN" b="1" dirty="0"/>
              <a:t>2 </a:t>
            </a:r>
            <a:r>
              <a:rPr lang="zh-CN" altLang="en-US" b="1" dirty="0"/>
              <a:t>号进程</a:t>
            </a:r>
            <a:r>
              <a:rPr lang="zh-CN" altLang="en-US" dirty="0"/>
              <a:t>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创建 </a:t>
            </a:r>
            <a:r>
              <a:rPr lang="en-US" altLang="zh-CN" dirty="0"/>
              <a:t>2 </a:t>
            </a:r>
            <a:r>
              <a:rPr lang="zh-CN" altLang="en-US" dirty="0"/>
              <a:t>号进程</a:t>
            </a:r>
            <a:endParaRPr 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D672B86-27C6-4A69-96CD-1D9DFA97C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13924"/>
            <a:ext cx="6073841" cy="229705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EEBC381-A2F4-4BAC-A23F-3FF376DB4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275902"/>
            <a:ext cx="7839001" cy="245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80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这一节，我们讲了内核的初始化过程，主要做了以下几件事情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这一节，我们看到</a:t>
            </a:r>
            <a:r>
              <a:rPr lang="zh-CN" altLang="en-US" b="1" dirty="0"/>
              <a:t>内核创建了一些进程</a:t>
            </a:r>
            <a:r>
              <a:rPr lang="zh-CN" altLang="en-US" dirty="0"/>
              <a:t>，</a:t>
            </a:r>
            <a:r>
              <a:rPr lang="zh-CN" altLang="en-US" b="1" dirty="0"/>
              <a:t>这些进程都是放在一个列表中</a:t>
            </a:r>
            <a:r>
              <a:rPr lang="zh-CN" altLang="en-US" dirty="0"/>
              <a:t>的，请你研读内核代码，看看</a:t>
            </a:r>
            <a:r>
              <a:rPr lang="zh-CN" altLang="en-US" b="1" dirty="0"/>
              <a:t>这个列表是如何实现</a:t>
            </a:r>
            <a:r>
              <a:rPr lang="zh-CN" altLang="en-US" dirty="0"/>
              <a:t>的。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6269705-3089-4DBB-A7E8-717DBA53A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282" y="1131290"/>
            <a:ext cx="5867400" cy="2095500"/>
          </a:xfrm>
          <a:prstGeom prst="rect">
            <a:avLst/>
          </a:prstGeom>
        </p:spPr>
      </p:pic>
      <p:sp>
        <p:nvSpPr>
          <p:cNvPr id="5" name="箭头: 下弧形 4">
            <a:extLst>
              <a:ext uri="{FF2B5EF4-FFF2-40B4-BE49-F238E27FC236}">
                <a16:creationId xmlns:a16="http://schemas.microsoft.com/office/drawing/2014/main" id="{9FD0DCFA-E9C5-4271-A23F-CF09945A6BCA}"/>
              </a:ext>
            </a:extLst>
          </p:cNvPr>
          <p:cNvSpPr/>
          <p:nvPr/>
        </p:nvSpPr>
        <p:spPr>
          <a:xfrm>
            <a:off x="2777723" y="2387050"/>
            <a:ext cx="3621270" cy="88923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747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E1AA6A-68D8-451E-BB15-823A741DA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748" y="202423"/>
            <a:ext cx="10515600" cy="583800"/>
          </a:xfrm>
        </p:spPr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CE6FBFF-C281-4E96-B0E6-2BDD74AA915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2F0CB93-1EDD-485E-B791-2D21390DCC3E}" type="datetime1">
              <a:rPr lang="zh-CN" altLang="en-US" smtClean="0"/>
              <a:t>2020/6/23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66EEB64-0D10-4A17-8086-431B917BA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465" y="0"/>
            <a:ext cx="87725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529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67868" y="3347504"/>
            <a:ext cx="4559075" cy="3008841"/>
          </a:xfrm>
        </p:spPr>
        <p:txBody>
          <a:bodyPr rtlCol="0">
            <a:normAutofit/>
          </a:bodyPr>
          <a:lstStyle/>
          <a:p>
            <a:pPr rtl="0"/>
            <a:r>
              <a:rPr lang="zh-cn"/>
              <a:t>Lorem ipsum dolor sit amet, consectetuer adipiscing elit. </a:t>
            </a:r>
          </a:p>
          <a:p>
            <a:pPr rtl="0"/>
            <a:r>
              <a:rPr lang="zh-cn"/>
              <a:t>Maecenas porttitor congue massa.Fusce posuere, magna sed pulvinar ultricies, purus lectus malesuada libero, sit amet commodo magna eros quis urna. </a:t>
            </a:r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4</a:t>
            </a:r>
          </a:p>
        </p:txBody>
      </p:sp>
      <p:pic>
        <p:nvPicPr>
          <p:cNvPr id="5" name="图片占位符 4" descr="一位女士走在开有粉色花的树下的桥上">
            <a:extLst>
              <a:ext uri="{FF2B5EF4-FFF2-40B4-BE49-F238E27FC236}">
                <a16:creationId xmlns:a16="http://schemas.microsoft.com/office/drawing/2014/main" id="{54FE80A2-965E-4185-A874-E2C5532D47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98096" cy="6858000"/>
          </a:xfrm>
        </p:spPr>
      </p:pic>
    </p:spTree>
    <p:extLst>
      <p:ext uri="{BB962C8B-B14F-4D97-AF65-F5344CB8AC3E}">
        <p14:creationId xmlns:p14="http://schemas.microsoft.com/office/powerpoint/2010/main" val="3920020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264837"/>
            <a:ext cx="10524344" cy="4912126"/>
          </a:xfrm>
        </p:spPr>
        <p:txBody>
          <a:bodyPr rtlCol="0"/>
          <a:lstStyle/>
          <a:p>
            <a:r>
              <a:rPr lang="zh-CN" altLang="en-US" dirty="0"/>
              <a:t>从实模式切换到了保护模式。有了更强的寻址能力</a:t>
            </a:r>
            <a:endParaRPr lang="en-US" altLang="zh-CN" dirty="0"/>
          </a:p>
          <a:p>
            <a:r>
              <a:rPr lang="zh-CN" altLang="en-US" dirty="0"/>
              <a:t>切换到了老板角色</a:t>
            </a:r>
            <a:endParaRPr lang="en-US" altLang="ja-JP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前言</a:t>
            </a:r>
            <a:endParaRPr 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1704EAF-E4B4-442F-A55A-6618D506B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7" y="2533650"/>
            <a:ext cx="1075372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35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29456" y="1264837"/>
            <a:ext cx="10524344" cy="4912126"/>
          </a:xfrm>
        </p:spPr>
        <p:txBody>
          <a:bodyPr rtlCol="0"/>
          <a:lstStyle/>
          <a:p>
            <a:r>
              <a:rPr lang="zh-CN" altLang="en-US" dirty="0"/>
              <a:t>内核的启动从入口函数 </a:t>
            </a:r>
            <a:r>
              <a:rPr lang="en-US" altLang="zh-CN" dirty="0" err="1"/>
              <a:t>start_kernel</a:t>
            </a:r>
            <a:r>
              <a:rPr lang="en-US" altLang="zh-CN" dirty="0"/>
              <a:t>() </a:t>
            </a:r>
            <a:r>
              <a:rPr lang="zh-CN" altLang="en-US" dirty="0"/>
              <a:t>开始。在 </a:t>
            </a:r>
            <a:r>
              <a:rPr lang="en-US" altLang="zh-CN" dirty="0" err="1"/>
              <a:t>init</a:t>
            </a:r>
            <a:r>
              <a:rPr lang="en-US" altLang="zh-CN" dirty="0"/>
              <a:t>/</a:t>
            </a:r>
            <a:r>
              <a:rPr lang="en-US" altLang="zh-CN" dirty="0" err="1"/>
              <a:t>main.c</a:t>
            </a:r>
            <a:r>
              <a:rPr lang="en-US" altLang="zh-CN" dirty="0"/>
              <a:t> </a:t>
            </a:r>
            <a:r>
              <a:rPr lang="zh-CN" altLang="en-US" dirty="0"/>
              <a:t>文件中，</a:t>
            </a:r>
            <a:r>
              <a:rPr lang="en-US" altLang="zh-CN" b="1" dirty="0" err="1">
                <a:solidFill>
                  <a:srgbClr val="FF0000"/>
                </a:solidFill>
              </a:rPr>
              <a:t>start_kernel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zh-CN" altLang="en-US" b="1" dirty="0">
                <a:solidFill>
                  <a:srgbClr val="FF0000"/>
                </a:solidFill>
              </a:rPr>
              <a:t>相当于内核的 </a:t>
            </a:r>
            <a:r>
              <a:rPr lang="en-US" altLang="zh-CN" b="1" dirty="0">
                <a:solidFill>
                  <a:srgbClr val="FF0000"/>
                </a:solidFill>
              </a:rPr>
              <a:t>main </a:t>
            </a:r>
            <a:r>
              <a:rPr lang="zh-CN" altLang="en-US" b="1" dirty="0">
                <a:solidFill>
                  <a:srgbClr val="FF0000"/>
                </a:solidFill>
              </a:rPr>
              <a:t>函数</a:t>
            </a:r>
            <a:r>
              <a:rPr lang="zh-CN" altLang="en-US" dirty="0"/>
              <a:t>。打开这个函数，你会发现，里面是各种各样初始化函数 </a:t>
            </a:r>
            <a:r>
              <a:rPr lang="en-US" altLang="zh-CN" dirty="0" err="1"/>
              <a:t>XXXX_init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ja-JP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前言</a:t>
            </a:r>
            <a:endParaRPr lang="zh-cn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1A53E77-7B4B-4CD5-8CA0-BDF57EB69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410" y="2413839"/>
            <a:ext cx="5700436" cy="376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873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于是，公司要开始建立各种职能部门了。</a:t>
            </a:r>
            <a:endParaRPr lang="en-US" altLang="zh-CN" dirty="0"/>
          </a:p>
          <a:p>
            <a:r>
              <a:rPr lang="zh-CN" altLang="en-US" dirty="0"/>
              <a:t>首先是</a:t>
            </a:r>
            <a:r>
              <a:rPr lang="zh-CN" altLang="en-US" b="1" dirty="0"/>
              <a:t>项目管理部门</a:t>
            </a:r>
            <a:r>
              <a:rPr lang="zh-CN" altLang="en-US" dirty="0"/>
              <a:t>。在操作系统里面，先要有个创始进程，它是系统创建的第一个进程，我们称为 </a:t>
            </a:r>
            <a:r>
              <a:rPr lang="en-US" altLang="zh-CN" dirty="0"/>
              <a:t>0 </a:t>
            </a:r>
            <a:r>
              <a:rPr lang="zh-CN" altLang="en-US" dirty="0"/>
              <a:t>号进程。这是唯一一个没有通过 </a:t>
            </a:r>
            <a:r>
              <a:rPr lang="en-US" altLang="zh-CN" dirty="0"/>
              <a:t>fork </a:t>
            </a:r>
            <a:r>
              <a:rPr lang="zh-CN" altLang="en-US" dirty="0"/>
              <a:t>或者 </a:t>
            </a:r>
            <a:r>
              <a:rPr lang="en-US" altLang="zh-CN" dirty="0" err="1"/>
              <a:t>kernel_thread</a:t>
            </a:r>
            <a:r>
              <a:rPr lang="en-US" altLang="zh-CN" dirty="0"/>
              <a:t> </a:t>
            </a:r>
            <a:r>
              <a:rPr lang="zh-CN" altLang="en-US" dirty="0"/>
              <a:t>产生的进程，是进程列表的第一个。</a:t>
            </a:r>
            <a:endParaRPr lang="en-US" altLang="zh-CN" dirty="0"/>
          </a:p>
          <a:p>
            <a:r>
              <a:rPr lang="zh-CN" altLang="en-US" dirty="0"/>
              <a:t>所谓</a:t>
            </a:r>
            <a:r>
              <a:rPr lang="zh-CN" altLang="en-US" b="1" dirty="0"/>
              <a:t>进程列表（</a:t>
            </a:r>
            <a:r>
              <a:rPr lang="en-US" altLang="zh-CN" b="1" dirty="0"/>
              <a:t>Process List</a:t>
            </a:r>
            <a:r>
              <a:rPr lang="zh-CN" altLang="en-US" b="1" dirty="0"/>
              <a:t>），</a:t>
            </a:r>
            <a:r>
              <a:rPr lang="zh-CN" altLang="en-US" dirty="0"/>
              <a:t>就是咱们前面说的项目管理工具，里面列着</a:t>
            </a:r>
            <a:r>
              <a:rPr lang="zh-CN" altLang="en-US" b="1" dirty="0"/>
              <a:t>我们所有接的项目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第二个要初始化的就是</a:t>
            </a:r>
            <a:r>
              <a:rPr lang="zh-CN" altLang="en-US" b="1" dirty="0"/>
              <a:t>办事大厅</a:t>
            </a:r>
            <a:r>
              <a:rPr lang="zh-CN" altLang="en-US" dirty="0"/>
              <a:t>。有了办事大厅，我们就可以</a:t>
            </a:r>
            <a:r>
              <a:rPr lang="zh-CN" altLang="en-US" b="1" dirty="0"/>
              <a:t>响应客户的需求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初始化公司职能部门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4B9E94-E537-448E-9838-B63F627DD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9616"/>
            <a:ext cx="6096000" cy="143042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AC8B124-E199-436F-9021-771558EF9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725812"/>
            <a:ext cx="5875090" cy="123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708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接下来要初始化的是咱们的</a:t>
            </a:r>
            <a:r>
              <a:rPr lang="zh-CN" altLang="en-US" b="1" dirty="0"/>
              <a:t>会议室管理系统</a:t>
            </a:r>
            <a:r>
              <a:rPr lang="zh-CN" altLang="en-US" dirty="0"/>
              <a:t>。对应的，</a:t>
            </a:r>
            <a:r>
              <a:rPr lang="en-US" altLang="zh-CN" dirty="0" err="1"/>
              <a:t>mm_init</a:t>
            </a:r>
            <a:r>
              <a:rPr lang="en-US" altLang="zh-CN" dirty="0"/>
              <a:t>() </a:t>
            </a:r>
            <a:r>
              <a:rPr lang="zh-CN" altLang="en-US" dirty="0"/>
              <a:t>就是用来</a:t>
            </a:r>
            <a:r>
              <a:rPr lang="zh-CN" altLang="en-US" b="1" dirty="0"/>
              <a:t>初始化内存管理模块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初始化公司职能部门</a:t>
            </a:r>
            <a:endParaRPr 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824A107-1EB8-49F8-95AC-25C25D1D7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64169"/>
            <a:ext cx="6084823" cy="84116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0D766C9-DD10-4172-9882-3845715D4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782" y="2198540"/>
            <a:ext cx="7076172" cy="413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431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en-US" altLang="zh-CN" b="1" dirty="0" err="1"/>
              <a:t>rest_init</a:t>
            </a:r>
            <a:r>
              <a:rPr lang="en-US" altLang="zh-CN" b="1" dirty="0"/>
              <a:t> </a:t>
            </a:r>
            <a:r>
              <a:rPr lang="zh-CN" altLang="en-US" dirty="0"/>
              <a:t>的第一大工作是，用 </a:t>
            </a:r>
            <a:r>
              <a:rPr lang="en-US" altLang="zh-CN" dirty="0" err="1"/>
              <a:t>kernel_thread</a:t>
            </a:r>
            <a:r>
              <a:rPr lang="en-US" altLang="zh-CN" dirty="0"/>
              <a:t>(</a:t>
            </a:r>
            <a:r>
              <a:rPr lang="en-US" altLang="zh-CN" dirty="0" err="1"/>
              <a:t>kernel_init</a:t>
            </a:r>
            <a:r>
              <a:rPr lang="en-US" altLang="zh-CN" dirty="0"/>
              <a:t>, NULL, CLONE_FS) </a:t>
            </a:r>
            <a:r>
              <a:rPr lang="zh-CN" altLang="en-US" b="1" dirty="0"/>
              <a:t>创建第二个进程，这个是 </a:t>
            </a:r>
            <a:r>
              <a:rPr lang="en-US" altLang="zh-CN" b="1" dirty="0"/>
              <a:t>1 </a:t>
            </a:r>
            <a:r>
              <a:rPr lang="zh-CN" altLang="en-US" b="1" dirty="0"/>
              <a:t>号进程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一旦有了用户进程，公司的运行模式就要发生一定的变化。</a:t>
            </a:r>
            <a:endParaRPr lang="en-US" altLang="zh-CN" dirty="0"/>
          </a:p>
          <a:p>
            <a:r>
              <a:rPr lang="zh-CN" altLang="en-US" dirty="0"/>
              <a:t>好在 </a:t>
            </a:r>
            <a:r>
              <a:rPr lang="en-US" altLang="zh-CN" dirty="0"/>
              <a:t>x86 </a:t>
            </a:r>
            <a:r>
              <a:rPr lang="zh-CN" altLang="en-US" dirty="0"/>
              <a:t>提供了分层的权限机制，把区域分成了四个 </a:t>
            </a:r>
            <a:r>
              <a:rPr lang="en-US" altLang="zh-CN" dirty="0"/>
              <a:t>Ring</a:t>
            </a:r>
            <a:r>
              <a:rPr lang="zh-CN" altLang="en-US" dirty="0"/>
              <a:t>，越往里权限越高，越往外权限越低。</a:t>
            </a:r>
            <a:endParaRPr lang="en-US" altLang="zh-CN" dirty="0"/>
          </a:p>
          <a:p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初始化 </a:t>
            </a:r>
            <a:r>
              <a:rPr lang="en-US" altLang="zh-CN" dirty="0"/>
              <a:t>1 </a:t>
            </a:r>
            <a:r>
              <a:rPr lang="zh-CN" altLang="en-US" dirty="0"/>
              <a:t>号进程</a:t>
            </a:r>
            <a:endParaRPr 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5BEAA82-42AD-4D99-87A3-B69E9EAB0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91269"/>
            <a:ext cx="6096000" cy="117729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93B7BA7-2B7B-4242-B615-1DF3DFEFC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79779"/>
            <a:ext cx="6096000" cy="189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934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操作系统很好地利用了这个机制，将能够访问关键资源的代码放在 </a:t>
            </a:r>
            <a:r>
              <a:rPr lang="en-US" altLang="zh-CN" dirty="0"/>
              <a:t>Ring0</a:t>
            </a:r>
            <a:r>
              <a:rPr lang="zh-CN" altLang="en-US" dirty="0"/>
              <a:t>，我们称为内核态（</a:t>
            </a:r>
            <a:r>
              <a:rPr lang="en-US" altLang="zh-CN" dirty="0"/>
              <a:t>Kernel Mode</a:t>
            </a:r>
            <a:r>
              <a:rPr lang="zh-CN" altLang="en-US" dirty="0"/>
              <a:t>）；将普通的程序代码放在 </a:t>
            </a:r>
            <a:r>
              <a:rPr lang="en-US" altLang="zh-CN" dirty="0"/>
              <a:t>Ring3</a:t>
            </a:r>
            <a:r>
              <a:rPr lang="zh-CN" altLang="en-US" dirty="0"/>
              <a:t>，我们称为用户态（</a:t>
            </a:r>
            <a:r>
              <a:rPr lang="en-US" altLang="zh-CN" dirty="0"/>
              <a:t>User Mode</a:t>
            </a:r>
            <a:r>
              <a:rPr lang="zh-CN" altLang="en-US" dirty="0"/>
              <a:t>）。</a:t>
            </a:r>
            <a:endParaRPr lang="en-US" altLang="zh-CN" dirty="0"/>
          </a:p>
          <a:p>
            <a:r>
              <a:rPr lang="zh-CN" altLang="en-US" dirty="0"/>
              <a:t>现在咱们的系统已经处于保护模式了，保护模式除了</a:t>
            </a:r>
            <a:r>
              <a:rPr lang="zh-CN" altLang="en-US" b="1" dirty="0"/>
              <a:t>可访问空间大一些</a:t>
            </a:r>
            <a:r>
              <a:rPr lang="zh-CN" altLang="en-US" dirty="0"/>
              <a:t>，还有另一个重要功能，就是“保护”，也就是说，</a:t>
            </a:r>
            <a:r>
              <a:rPr lang="zh-CN" altLang="en-US" b="1" dirty="0"/>
              <a:t>当处于用户态的代码想要执行更高权限的指令，这种行为是被禁止的</a:t>
            </a:r>
            <a:r>
              <a:rPr lang="zh-CN" altLang="en-US" dirty="0"/>
              <a:t>，要防止他们为所欲为。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初始化 </a:t>
            </a:r>
            <a:r>
              <a:rPr lang="en-US" altLang="zh-CN" dirty="0"/>
              <a:t>1 </a:t>
            </a:r>
            <a:r>
              <a:rPr lang="zh-CN" altLang="en-US" dirty="0"/>
              <a:t>号进程</a:t>
            </a:r>
            <a:endParaRPr lang="zh-cn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4B65724-0232-4165-B839-629403E9C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4" y="74977"/>
            <a:ext cx="4156745" cy="245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4158DEA-2D05-4670-8464-DD5A1BC8E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731881"/>
            <a:ext cx="6096000" cy="1075455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ECEE675-33CC-41D2-81B7-1665CDDD9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304" y="4013228"/>
            <a:ext cx="5862916" cy="223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590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当一个用户态的程序运行到一半，要访问一个核心资源。</a:t>
            </a:r>
            <a:endParaRPr lang="en-US" altLang="zh-CN" dirty="0"/>
          </a:p>
          <a:p>
            <a:r>
              <a:rPr lang="zh-CN" altLang="en-US" dirty="0"/>
              <a:t>这个过程就是这样的：用户态 </a:t>
            </a:r>
            <a:r>
              <a:rPr lang="en-US" altLang="zh-CN" dirty="0"/>
              <a:t>- </a:t>
            </a:r>
            <a:r>
              <a:rPr lang="zh-CN" altLang="en-US" dirty="0"/>
              <a:t>系统调用 </a:t>
            </a:r>
            <a:r>
              <a:rPr lang="en-US" altLang="zh-CN" dirty="0"/>
              <a:t>- </a:t>
            </a:r>
            <a:r>
              <a:rPr lang="zh-CN" altLang="en-US" dirty="0"/>
              <a:t>保存寄存器 </a:t>
            </a:r>
            <a:r>
              <a:rPr lang="en-US" altLang="zh-CN" dirty="0"/>
              <a:t>- </a:t>
            </a:r>
            <a:r>
              <a:rPr lang="zh-CN" altLang="en-US" dirty="0"/>
              <a:t>内核态执行系统调用 </a:t>
            </a:r>
            <a:r>
              <a:rPr lang="en-US" altLang="zh-CN" dirty="0"/>
              <a:t>- </a:t>
            </a:r>
            <a:r>
              <a:rPr lang="zh-CN" altLang="en-US" dirty="0"/>
              <a:t>恢复寄存器 </a:t>
            </a:r>
            <a:r>
              <a:rPr lang="en-US" altLang="zh-CN" dirty="0"/>
              <a:t>- </a:t>
            </a:r>
            <a:r>
              <a:rPr lang="zh-CN" altLang="en-US" dirty="0"/>
              <a:t>返回用户态，然后接着运行。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初始化 </a:t>
            </a:r>
            <a:r>
              <a:rPr lang="en-US" altLang="zh-CN" dirty="0"/>
              <a:t>1 </a:t>
            </a:r>
            <a:r>
              <a:rPr lang="zh-CN" altLang="en-US" dirty="0"/>
              <a:t>号进程</a:t>
            </a:r>
            <a:endParaRPr 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A4AFA32-606D-4EF3-A21A-0D3A1ECA8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670" y="1107347"/>
            <a:ext cx="6004989" cy="379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234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8" y="522595"/>
            <a:ext cx="4791637" cy="583800"/>
          </a:xfrm>
        </p:spPr>
        <p:txBody>
          <a:bodyPr rtlCol="0"/>
          <a:lstStyle/>
          <a:p>
            <a:r>
              <a:rPr lang="zh-CN" altLang="en-US" dirty="0"/>
              <a:t>初始化 </a:t>
            </a:r>
            <a:r>
              <a:rPr lang="en-US" altLang="zh-CN" dirty="0"/>
              <a:t>1 </a:t>
            </a:r>
            <a:r>
              <a:rPr lang="zh-CN" altLang="en-US" dirty="0"/>
              <a:t>号进程</a:t>
            </a:r>
            <a:endParaRPr lang="zh-cn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5F2CD7C-BFEE-4832-987A-63C3D6189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2062803"/>
      </p:ext>
    </p:extLst>
  </p:cSld>
  <p:clrMapOvr>
    <a:masterClrMapping/>
  </p:clrMapOvr>
</p:sld>
</file>

<file path=ppt/theme/theme1.xml><?xml version="1.0" encoding="utf-8"?>
<a:theme xmlns:a="http://schemas.openxmlformats.org/drawingml/2006/main" name="创意性渐变 ">
  <a:themeElements>
    <a:clrScheme name="Japan 1">
      <a:dk1>
        <a:srgbClr val="000000"/>
      </a:dk1>
      <a:lt1>
        <a:srgbClr val="FFFFFF"/>
      </a:lt1>
      <a:dk2>
        <a:srgbClr val="073A4B"/>
      </a:dk2>
      <a:lt2>
        <a:srgbClr val="E7E6E6"/>
      </a:lt2>
      <a:accent1>
        <a:srgbClr val="EE476E"/>
      </a:accent1>
      <a:accent2>
        <a:srgbClr val="E3B95A"/>
      </a:accent2>
      <a:accent3>
        <a:srgbClr val="07D69F"/>
      </a:accent3>
      <a:accent4>
        <a:srgbClr val="118AB1"/>
      </a:accent4>
      <a:accent5>
        <a:srgbClr val="073A4B"/>
      </a:accent5>
      <a:accent6>
        <a:srgbClr val="E7ECF2"/>
      </a:accent6>
      <a:hlink>
        <a:srgbClr val="E7456B"/>
      </a:hlink>
      <a:folHlink>
        <a:srgbClr val="F0C55F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4_TF11176810.potx" id="{3C7B3F3E-B9EE-440D-B523-D97D67C4555C}" vid="{16C82CCD-67B1-4A22-A86B-CC65FC1F8353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{414FEC84-F420-4F08-85E8-25B4BA983074}tf11176810</Template>
  <TotalTime>0</TotalTime>
  <Words>921</Words>
  <Application>Microsoft Office PowerPoint</Application>
  <PresentationFormat>宽屏</PresentationFormat>
  <Paragraphs>84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Meiryo UI</vt:lpstr>
      <vt:lpstr>Microsoft YaHei UI</vt:lpstr>
      <vt:lpstr>Arial</vt:lpstr>
      <vt:lpstr>Calibri</vt:lpstr>
      <vt:lpstr>创意性渐变 </vt:lpstr>
      <vt:lpstr>08 | 内核初始化</vt:lpstr>
      <vt:lpstr>前言</vt:lpstr>
      <vt:lpstr>前言</vt:lpstr>
      <vt:lpstr>初始化公司职能部门</vt:lpstr>
      <vt:lpstr>初始化公司职能部门</vt:lpstr>
      <vt:lpstr>初始化 1 号进程</vt:lpstr>
      <vt:lpstr>初始化 1 号进程</vt:lpstr>
      <vt:lpstr>初始化 1 号进程</vt:lpstr>
      <vt:lpstr>初始化 1 号进程</vt:lpstr>
      <vt:lpstr>从内核态到用户态</vt:lpstr>
      <vt:lpstr>从内核态到用户态</vt:lpstr>
      <vt:lpstr>ramdisk 的作用</vt:lpstr>
      <vt:lpstr>创建 2 号进程</vt:lpstr>
      <vt:lpstr>总结时刻</vt:lpstr>
      <vt:lpstr>总结时刻</vt:lpstr>
      <vt:lpstr>标题幻灯片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2020-06-22T07:17:42Z</dcterms:created>
  <dcterms:modified xsi:type="dcterms:W3CDTF">2020-06-23T03:06:46Z</dcterms:modified>
</cp:coreProperties>
</file>